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8" r:id="rId5"/>
    <p:sldId id="260" r:id="rId6"/>
    <p:sldId id="263" r:id="rId7"/>
    <p:sldId id="261" r:id="rId8"/>
    <p:sldId id="264" r:id="rId9"/>
    <p:sldId id="262" r:id="rId10"/>
    <p:sldId id="265" r:id="rId11"/>
    <p:sldId id="266" r:id="rId12"/>
    <p:sldId id="277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9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5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4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8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47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2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21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75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39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6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11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2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11A03-83CE-4879-B16B-291FD0E3D82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9A5AD-4230-44C0-BEDF-CB73F8021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2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thomy.tonia@ersnet.or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avid.rigau@ersnet.or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CH" altLang="en-US" err="1"/>
              <a:t>Using</a:t>
            </a:r>
            <a:r>
              <a:rPr lang="de-CH" altLang="en-US"/>
              <a:t> </a:t>
            </a:r>
            <a:r>
              <a:rPr lang="de-CH" altLang="en-US" err="1"/>
              <a:t>the</a:t>
            </a:r>
            <a:r>
              <a:rPr lang="de-CH" altLang="en-US"/>
              <a:t> GRADE </a:t>
            </a:r>
            <a:r>
              <a:rPr lang="de-CH" altLang="en-US" err="1"/>
              <a:t>approach</a:t>
            </a:r>
            <a:r>
              <a:rPr lang="de-CH" altLang="en-US"/>
              <a:t> </a:t>
            </a:r>
            <a:r>
              <a:rPr lang="de-CH" altLang="en-US" err="1"/>
              <a:t>for</a:t>
            </a:r>
            <a:r>
              <a:rPr lang="de-CH" altLang="en-US"/>
              <a:t> Guideline Development</a:t>
            </a:r>
            <a:endParaRPr lang="en-GB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CH"/>
              <a:t>A </a:t>
            </a:r>
            <a:r>
              <a:rPr lang="DE-CH" err="1"/>
              <a:t>step-by-step</a:t>
            </a:r>
            <a:r>
              <a:rPr lang="DE-CH"/>
              <a:t> </a:t>
            </a:r>
            <a:r>
              <a:rPr lang="DE-CH" err="1"/>
              <a:t>guide</a:t>
            </a:r>
            <a:endParaRPr lang="DE-CH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CH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CH" sz="1200"/>
              <a:t>Thomy Tonia </a:t>
            </a:r>
            <a:r>
              <a:rPr lang="DE-CH" sz="1200" err="1"/>
              <a:t>MSc</a:t>
            </a:r>
            <a:r>
              <a:rPr lang="DE-CH" sz="1200"/>
              <a:t>, David </a:t>
            </a:r>
            <a:r>
              <a:rPr lang="DE-CH" sz="1200" err="1"/>
              <a:t>Rigau</a:t>
            </a:r>
            <a:r>
              <a:rPr lang="DE-CH" sz="1200"/>
              <a:t> MD. ERS </a:t>
            </a:r>
            <a:r>
              <a:rPr lang="DE-CH" sz="1200" err="1"/>
              <a:t>Methodologists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333" y="6240328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1262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3: Systematic Review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en-GB">
                <a:latin typeface="Calibri" pitchFamily="34" charset="0"/>
              </a:rPr>
              <a:t>Select studies according to predefined criteria</a:t>
            </a:r>
          </a:p>
          <a:p>
            <a:endParaRPr lang="en-GB">
              <a:latin typeface="Calibri" pitchFamily="34" charset="0"/>
            </a:endParaRPr>
          </a:p>
          <a:p>
            <a:r>
              <a:rPr lang="en-GB">
                <a:latin typeface="Calibri" pitchFamily="34" charset="0"/>
              </a:rPr>
              <a:t>Extract outcomes of interest</a:t>
            </a:r>
          </a:p>
          <a:p>
            <a:endParaRPr lang="en-GB">
              <a:latin typeface="Calibri" pitchFamily="34" charset="0"/>
            </a:endParaRPr>
          </a:p>
          <a:p>
            <a:r>
              <a:rPr lang="en-GB">
                <a:latin typeface="Calibri" pitchFamily="34" charset="0"/>
              </a:rPr>
              <a:t>Meta-analyse, when applicable</a:t>
            </a:r>
          </a:p>
          <a:p>
            <a:pPr marL="0" indent="0">
              <a:buNone/>
              <a:defRPr/>
            </a:pPr>
            <a:endParaRPr lang="en-GB"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10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02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4: GRADE the evidence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>
                <a:latin typeface="Calibri" pitchFamily="34" charset="0"/>
              </a:rPr>
              <a:t>Create evidence tables for each PICO question</a:t>
            </a:r>
          </a:p>
          <a:p>
            <a:pPr>
              <a:defRPr/>
            </a:pPr>
            <a:r>
              <a:rPr lang="en-GB">
                <a:latin typeface="Calibri" pitchFamily="34" charset="0"/>
              </a:rPr>
              <a:t>Evidence tables contain 2 parts: results and quality of evidence</a:t>
            </a:r>
          </a:p>
          <a:p>
            <a:pPr>
              <a:defRPr/>
            </a:pPr>
            <a:r>
              <a:rPr lang="en-GB">
                <a:latin typeface="Calibri" pitchFamily="34" charset="0"/>
              </a:rPr>
              <a:t>There are 4 degrees of quality: high, moderate, low and very low</a:t>
            </a:r>
          </a:p>
          <a:p>
            <a:pPr>
              <a:defRPr/>
            </a:pPr>
            <a:r>
              <a:rPr lang="en-GB">
                <a:latin typeface="Calibri" pitchFamily="34" charset="0"/>
              </a:rPr>
              <a:t>When assessing INTERVENTIONS: RCTs start from high quality; observational studies start from low quality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11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045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4: GRADE the evidence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 b="1">
                <a:latin typeface="Calibri" pitchFamily="34" charset="0"/>
              </a:rPr>
              <a:t>Quality is always evaluated per outcome and not per study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#1 – Quality of evidence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#2 – Quality of evidence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#3 – Quality of evidence</a:t>
            </a:r>
          </a:p>
          <a:p>
            <a:pPr marL="457200" lvl="1" indent="-457200">
              <a:buFont typeface="Arial" pitchFamily="34" charset="0"/>
              <a:buChar char="•"/>
              <a:defRPr/>
            </a:pPr>
            <a:endParaRPr lang="en-GB" sz="3200" b="1">
              <a:latin typeface="Calibri" pitchFamily="34" charset="0"/>
            </a:endParaRPr>
          </a:p>
          <a:p>
            <a:pPr marL="457200" lvl="1" indent="-457200">
              <a:buFont typeface="Arial" pitchFamily="34" charset="0"/>
              <a:buChar char="•"/>
              <a:defRPr/>
            </a:pPr>
            <a:r>
              <a:rPr lang="en-GB" sz="3200">
                <a:latin typeface="Calibri" pitchFamily="34" charset="0"/>
              </a:rPr>
              <a:t>OVERALL quality of evidence comes from those CRITICAL outcomes for decision making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12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6882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4: GRADE the evidence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GB">
                <a:latin typeface="Calibri" pitchFamily="34" charset="0"/>
              </a:rPr>
              <a:t>Quality can be decreased (one or two levels per factor) based on the following factors: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Risk of bias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Indirectness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Inconsistency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Imprecision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Publication bias</a:t>
            </a:r>
          </a:p>
          <a:p>
            <a:pPr>
              <a:defRPr/>
            </a:pPr>
            <a:endParaRPr lang="en-GB">
              <a:latin typeface="Calibri" pitchFamily="34" charset="0"/>
            </a:endParaRPr>
          </a:p>
          <a:p>
            <a:pPr>
              <a:defRPr/>
            </a:pPr>
            <a:r>
              <a:rPr lang="en-GB">
                <a:latin typeface="Calibri" pitchFamily="34" charset="0"/>
              </a:rPr>
              <a:t>QUALITY means CONFIDENCE IN RESULTS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13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8120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/>
              <a:t>Step 4: GRADE the evidence</a:t>
            </a:r>
            <a:br>
              <a:rPr lang="en-GB" altLang="en-US"/>
            </a:br>
            <a:r>
              <a:rPr lang="en-GB" altLang="en-US">
                <a:solidFill>
                  <a:srgbClr val="0070C0"/>
                </a:solidFill>
              </a:rPr>
              <a:t>Risk of bias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>
                <a:latin typeface="Calibri" pitchFamily="34" charset="0"/>
              </a:rPr>
              <a:t>Consider potential methodological limitations of the studies that assess each outcome. 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Consider: concealment of allocation, intention to treat analyses, large loss to follow-up, etc.)</a:t>
            </a:r>
          </a:p>
          <a:p>
            <a:pPr marL="457200" lvl="1" indent="0">
              <a:buNone/>
              <a:defRPr/>
            </a:pPr>
            <a:endParaRPr lang="en-GB">
              <a:latin typeface="Calibri" pitchFamily="34" charset="0"/>
            </a:endParaRPr>
          </a:p>
          <a:p>
            <a:pPr>
              <a:defRPr/>
            </a:pPr>
            <a:r>
              <a:rPr lang="en-GB">
                <a:latin typeface="Calibri" pitchFamily="34" charset="0"/>
              </a:rPr>
              <a:t>A study (or group of studies) might have limitations for certain outcomes but not for others.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14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399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/>
              <a:t>Step 4: GRADE the evidence</a:t>
            </a:r>
            <a:br>
              <a:rPr lang="en-GB" altLang="en-US"/>
            </a:br>
            <a:r>
              <a:rPr lang="en-GB" altLang="en-US">
                <a:solidFill>
                  <a:srgbClr val="0070C0"/>
                </a:solidFill>
              </a:rPr>
              <a:t>Indirectness</a:t>
            </a:r>
            <a:r>
              <a:rPr lang="en-GB" altLang="en-US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/>
              <a:t>Indirect comparison (e.g. we want to compare drug A to drug B but have only found studies comparing drug A to placebo and drug B to placebo)</a:t>
            </a:r>
          </a:p>
          <a:p>
            <a:pPr marL="0" indent="0">
              <a:lnSpc>
                <a:spcPct val="150000"/>
              </a:lnSpc>
              <a:buNone/>
            </a:pPr>
            <a:endParaRPr lang="en-US"/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/>
              <a:t>Differences in population, intervention, comparison, outcomes of interest between the identified studies and the clinical question we want to answer.</a:t>
            </a:r>
          </a:p>
          <a:p>
            <a:pPr>
              <a:defRPr/>
            </a:pPr>
            <a:endParaRPr lang="en-GB"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15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2510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/>
              <a:t>Step 4: GRADE the evidence</a:t>
            </a:r>
            <a:br>
              <a:rPr lang="en-GB" altLang="en-US"/>
            </a:br>
            <a:r>
              <a:rPr lang="en-GB" altLang="en-US">
                <a:solidFill>
                  <a:srgbClr val="0070C0"/>
                </a:solidFill>
              </a:rPr>
              <a:t>Inconsistency</a:t>
            </a:r>
            <a:r>
              <a:rPr lang="en-GB" altLang="en-US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285750" indent="-285750">
              <a:defRPr/>
            </a:pPr>
            <a:r>
              <a:rPr lang="en-US"/>
              <a:t>It refers to important and unexplained variability (heterogeneity) of the results among studies. This decreases our confidence in the common (pooled) estimate of results. </a:t>
            </a:r>
          </a:p>
          <a:p>
            <a:pPr>
              <a:defRPr/>
            </a:pPr>
            <a:endParaRPr lang="en-US"/>
          </a:p>
          <a:p>
            <a:pPr marL="685800" lvl="1">
              <a:defRPr/>
            </a:pPr>
            <a:r>
              <a:rPr lang="en-US"/>
              <a:t>Look at the similarity of each study estimates</a:t>
            </a:r>
          </a:p>
          <a:p>
            <a:pPr marL="400050" lvl="1" indent="0">
              <a:buNone/>
              <a:defRPr/>
            </a:pPr>
            <a:endParaRPr lang="en-US"/>
          </a:p>
          <a:p>
            <a:pPr marL="685800" lvl="1">
              <a:defRPr/>
            </a:pPr>
            <a:r>
              <a:rPr lang="en-US"/>
              <a:t>Look at the degree of overlap of 95%CIs</a:t>
            </a:r>
          </a:p>
          <a:p>
            <a:pPr marL="400050" lvl="1" indent="0">
              <a:buNone/>
              <a:defRPr/>
            </a:pPr>
            <a:endParaRPr lang="en-US"/>
          </a:p>
          <a:p>
            <a:pPr marL="685800" lvl="1">
              <a:defRPr/>
            </a:pPr>
            <a:r>
              <a:rPr lang="en-US"/>
              <a:t>Statistical criteria (e.g. I</a:t>
            </a:r>
            <a:r>
              <a:rPr lang="en-US" baseline="30000"/>
              <a:t>2</a:t>
            </a:r>
            <a:r>
              <a:rPr lang="en-US"/>
              <a:t>) </a:t>
            </a:r>
          </a:p>
          <a:p>
            <a:pPr marL="400050" lvl="1" indent="0">
              <a:buNone/>
              <a:defRPr/>
            </a:pPr>
            <a:endParaRPr lang="en-US"/>
          </a:p>
          <a:p>
            <a:pPr marL="685800" lvl="1">
              <a:defRPr/>
            </a:pPr>
            <a:r>
              <a:rPr lang="en-US"/>
              <a:t>Look for possible reasons of variability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16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1802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/>
              <a:t>Step 4: GRADE the evidence</a:t>
            </a:r>
            <a:br>
              <a:rPr lang="en-GB" altLang="en-US"/>
            </a:br>
            <a:r>
              <a:rPr lang="en-GB" altLang="en-US">
                <a:solidFill>
                  <a:srgbClr val="0070C0"/>
                </a:solidFill>
              </a:rPr>
              <a:t>Imprecision</a:t>
            </a:r>
            <a:r>
              <a:rPr lang="en-GB" altLang="en-US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/>
              <a:t>Is the 95%CI of the effect precise enough to take a decision?</a:t>
            </a:r>
          </a:p>
          <a:p>
            <a:pPr lvl="1">
              <a:defRPr/>
            </a:pPr>
            <a:r>
              <a:rPr lang="en-US"/>
              <a:t>If 95%CI ranges from appreciable benefit to meaningless effect (or even harm), our confidence is decreased because both upper or lower values of 95%CI may represent the true effect. </a:t>
            </a:r>
          </a:p>
          <a:p>
            <a:pPr marL="457200" lvl="1" indent="0">
              <a:buNone/>
              <a:defRPr/>
            </a:pPr>
            <a:endParaRPr lang="en-GB">
              <a:latin typeface="Calibri" pitchFamily="34" charset="0"/>
            </a:endParaRPr>
          </a:p>
          <a:p>
            <a:pPr>
              <a:defRPr/>
            </a:pPr>
            <a:r>
              <a:rPr lang="en-GB"/>
              <a:t>Set a threshold for clinical decision making:</a:t>
            </a:r>
          </a:p>
          <a:p>
            <a:pPr lvl="1">
              <a:defRPr/>
            </a:pPr>
            <a:r>
              <a:rPr lang="en-GB"/>
              <a:t>Would your decision to recommend an intervention be different considering the lower or the upper values of the 95%CI?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17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4924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/>
              <a:t>Step 4: GRADE the evidence</a:t>
            </a:r>
            <a:br>
              <a:rPr lang="en-GB" altLang="en-US"/>
            </a:br>
            <a:r>
              <a:rPr lang="en-GB" altLang="en-US">
                <a:solidFill>
                  <a:srgbClr val="0070C0"/>
                </a:solidFill>
              </a:rPr>
              <a:t>Publication bias</a:t>
            </a:r>
            <a:r>
              <a:rPr lang="en-GB" altLang="en-US"/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18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38348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Failure of reporting studies that were undertaken (often: showing negative effect)</a:t>
            </a:r>
            <a:endParaRPr lang="en-US" sz="2400"/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Difficult to estimate!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Examine funnel plots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Higher risk of publication bias when there are only very few small studies available that show positive effect </a:t>
            </a:r>
          </a:p>
        </p:txBody>
      </p:sp>
    </p:spTree>
    <p:extLst>
      <p:ext uri="{BB962C8B-B14F-4D97-AF65-F5344CB8AC3E}">
        <p14:creationId xmlns:p14="http://schemas.microsoft.com/office/powerpoint/2010/main" val="4249964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/>
              <a:t>Step 4: GRADE the evidence</a:t>
            </a:r>
            <a:br>
              <a:rPr lang="en-GB" altLang="en-US"/>
            </a:br>
            <a:r>
              <a:rPr lang="en-GB" altLang="en-US"/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19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1124744"/>
            <a:ext cx="8229600" cy="51398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1">
                <a:latin typeface="Calibri" pitchFamily="34" charset="0"/>
              </a:rPr>
              <a:t>Quality of evidence (</a:t>
            </a:r>
            <a:r>
              <a:rPr lang="en-GB" b="1" err="1">
                <a:latin typeface="Calibri" pitchFamily="34" charset="0"/>
              </a:rPr>
              <a:t>QoE</a:t>
            </a:r>
            <a:r>
              <a:rPr lang="en-GB" b="1">
                <a:latin typeface="Calibri" pitchFamily="34" charset="0"/>
              </a:rPr>
              <a:t>) per outcome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#1 – High </a:t>
            </a:r>
            <a:r>
              <a:rPr lang="en-GB" err="1">
                <a:latin typeface="Calibri" pitchFamily="34" charset="0"/>
              </a:rPr>
              <a:t>QoE</a:t>
            </a:r>
            <a:r>
              <a:rPr lang="en-GB">
                <a:latin typeface="Calibri" pitchFamily="34" charset="0"/>
              </a:rPr>
              <a:t> – CRITICAL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#2 – Moderate </a:t>
            </a:r>
            <a:r>
              <a:rPr lang="en-GB" err="1">
                <a:latin typeface="Calibri" pitchFamily="34" charset="0"/>
              </a:rPr>
              <a:t>QoE</a:t>
            </a:r>
            <a:r>
              <a:rPr lang="en-GB">
                <a:latin typeface="Calibri" pitchFamily="34" charset="0"/>
              </a:rPr>
              <a:t> – CRITICAL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#3 – High </a:t>
            </a:r>
            <a:r>
              <a:rPr lang="en-GB" err="1">
                <a:latin typeface="Calibri" pitchFamily="34" charset="0"/>
              </a:rPr>
              <a:t>QoE</a:t>
            </a:r>
            <a:r>
              <a:rPr lang="en-GB">
                <a:latin typeface="Calibri" pitchFamily="34" charset="0"/>
              </a:rPr>
              <a:t> – IMPORTANT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#4 – Low </a:t>
            </a:r>
            <a:r>
              <a:rPr lang="en-GB" err="1">
                <a:latin typeface="Calibri" pitchFamily="34" charset="0"/>
              </a:rPr>
              <a:t>QoE</a:t>
            </a:r>
            <a:r>
              <a:rPr lang="en-GB">
                <a:latin typeface="Calibri" pitchFamily="34" charset="0"/>
              </a:rPr>
              <a:t> – IMPORTANT</a:t>
            </a:r>
          </a:p>
          <a:p>
            <a:pPr lvl="1">
              <a:defRPr/>
            </a:pPr>
            <a:endParaRPr lang="en-GB">
              <a:latin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OVERALL quality per question: MODERATE</a:t>
            </a:r>
          </a:p>
          <a:p>
            <a:pPr marL="685800" lvl="1">
              <a:buFont typeface="Arial" pitchFamily="34" charset="0"/>
              <a:buChar char="•"/>
              <a:defRPr/>
            </a:pPr>
            <a:r>
              <a:rPr lang="en-US"/>
              <a:t>Rule: look at the critical outcomes; what is the </a:t>
            </a:r>
            <a:r>
              <a:rPr lang="en-US" b="1"/>
              <a:t>lowest</a:t>
            </a:r>
            <a:r>
              <a:rPr lang="en-US"/>
              <a:t> quality for a critical outcome?; this would be the overall quality for this particular question</a:t>
            </a:r>
          </a:p>
        </p:txBody>
      </p:sp>
    </p:spTree>
    <p:extLst>
      <p:ext uri="{BB962C8B-B14F-4D97-AF65-F5344CB8AC3E}">
        <p14:creationId xmlns:p14="http://schemas.microsoft.com/office/powerpoint/2010/main" val="162645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CH" altLang="en-US" err="1"/>
              <a:t>Before</a:t>
            </a:r>
            <a:r>
              <a:rPr lang="de-CH" altLang="en-US"/>
              <a:t> </a:t>
            </a:r>
            <a:r>
              <a:rPr lang="de-CH" altLang="en-US" err="1"/>
              <a:t>starting</a:t>
            </a:r>
            <a:r>
              <a:rPr lang="de-CH" altLang="en-US"/>
              <a:t>….</a:t>
            </a:r>
            <a:endParaRPr lang="en-GB" altLang="en-US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/>
              <a:t>Configure Guideline panel</a:t>
            </a:r>
          </a:p>
          <a:p>
            <a:pPr>
              <a:defRPr/>
            </a:pPr>
            <a:r>
              <a:rPr lang="en-GB"/>
              <a:t>Declare conflicts of interest and ways they will be dealt with</a:t>
            </a:r>
          </a:p>
          <a:p>
            <a:pPr>
              <a:defRPr/>
            </a:pPr>
            <a:r>
              <a:rPr lang="en-GB"/>
              <a:t>Define the scope of the Guideline</a:t>
            </a:r>
          </a:p>
          <a:p>
            <a:pPr lvl="1">
              <a:defRPr/>
            </a:pPr>
            <a:r>
              <a:rPr lang="en-GB"/>
              <a:t>Target population</a:t>
            </a:r>
          </a:p>
          <a:p>
            <a:pPr lvl="1">
              <a:defRPr/>
            </a:pPr>
            <a:r>
              <a:rPr lang="en-GB"/>
              <a:t>What to cover (diagnostic and/or intervention and/or prevention strategies)</a:t>
            </a:r>
          </a:p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2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535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4: GRADE the evidence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 b="1">
                <a:latin typeface="Calibri" pitchFamily="34" charset="0"/>
              </a:rPr>
              <a:t>Quality is always evaluated per outcome and not per study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#1 – Quality of evidence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#2 – Quality of evidence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Outcome #3 – Quality of evidence</a:t>
            </a:r>
          </a:p>
          <a:p>
            <a:pPr marL="457200" lvl="1" indent="-457200">
              <a:buFont typeface="Arial" pitchFamily="34" charset="0"/>
              <a:buChar char="•"/>
              <a:defRPr/>
            </a:pPr>
            <a:endParaRPr lang="en-GB" sz="3200" b="1">
              <a:latin typeface="Calibri" pitchFamily="34" charset="0"/>
            </a:endParaRPr>
          </a:p>
          <a:p>
            <a:pPr marL="457200" lvl="1" indent="-457200">
              <a:buFont typeface="Arial" pitchFamily="34" charset="0"/>
              <a:buChar char="•"/>
              <a:defRPr/>
            </a:pPr>
            <a:r>
              <a:rPr lang="en-GB" sz="3200">
                <a:latin typeface="Calibri" pitchFamily="34" charset="0"/>
              </a:rPr>
              <a:t>OVERALL quality of evidence comes from those CRITICAL outcomes for decision making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20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8178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/>
              <a:t>Step 5: Going from evidence to recommendations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21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29484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Main factors that need to be considered: </a:t>
            </a:r>
          </a:p>
          <a:p>
            <a:pPr marL="0" indent="0">
              <a:buNone/>
              <a:defRPr/>
            </a:pPr>
            <a:r>
              <a:rPr lang="en-US"/>
              <a:t>	- Quality of evidence</a:t>
            </a:r>
          </a:p>
          <a:p>
            <a:pPr marL="0" indent="0">
              <a:buNone/>
              <a:defRPr/>
            </a:pPr>
            <a:r>
              <a:rPr lang="en-US"/>
              <a:t>	- Balance between benefits and harms</a:t>
            </a:r>
          </a:p>
          <a:p>
            <a:pPr marL="0" indent="0">
              <a:buNone/>
              <a:defRPr/>
            </a:pPr>
            <a:r>
              <a:rPr lang="en-US"/>
              <a:t>	- Values and preferences of the patients</a:t>
            </a:r>
          </a:p>
          <a:p>
            <a:pPr marL="0" indent="0">
              <a:buNone/>
              <a:defRPr/>
            </a:pPr>
            <a:r>
              <a:rPr lang="en-US"/>
              <a:t>	- Costs</a:t>
            </a:r>
          </a:p>
        </p:txBody>
      </p:sp>
    </p:spTree>
    <p:extLst>
      <p:ext uri="{BB962C8B-B14F-4D97-AF65-F5344CB8AC3E}">
        <p14:creationId xmlns:p14="http://schemas.microsoft.com/office/powerpoint/2010/main" val="3272148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/>
              <a:t>Step 5: Going from evidence to recommendations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22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327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Two degrees of recommendations (for or against an intervention): </a:t>
            </a:r>
          </a:p>
          <a:p>
            <a:pPr marL="0" indent="0">
              <a:buNone/>
              <a:defRPr/>
            </a:pPr>
            <a:r>
              <a:rPr lang="en-US"/>
              <a:t>	- Strong (“We recommend....”)</a:t>
            </a:r>
          </a:p>
          <a:p>
            <a:pPr marL="0" indent="0">
              <a:buNone/>
              <a:defRPr/>
            </a:pPr>
            <a:r>
              <a:rPr lang="en-US"/>
              <a:t>	- Conditional (“We suggest…)</a:t>
            </a:r>
          </a:p>
          <a:p>
            <a:pPr>
              <a:defRPr/>
            </a:pPr>
            <a:r>
              <a:rPr lang="en-US"/>
              <a:t>It is possible to derive strong recommendations from low quality evidence, as quality is only one factor to take into account (see previous slide)</a:t>
            </a:r>
          </a:p>
        </p:txBody>
      </p:sp>
    </p:spTree>
    <p:extLst>
      <p:ext uri="{BB962C8B-B14F-4D97-AF65-F5344CB8AC3E}">
        <p14:creationId xmlns:p14="http://schemas.microsoft.com/office/powerpoint/2010/main" val="2555933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Need more help?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23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67544" y="1556792"/>
            <a:ext cx="8229600" cy="37364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Please see the separate document in the ERS website with further resources for producing evidence-based guidelines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Read our FAQs found in our website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/>
              <a:t>Contact the ERS Methodologists, Thomy Tonia (</a:t>
            </a:r>
            <a:r>
              <a:rPr lang="en-US">
                <a:hlinkClick r:id="rId3"/>
              </a:rPr>
              <a:t>thomy.tonia@ersnet.org</a:t>
            </a:r>
            <a:r>
              <a:rPr lang="en-US"/>
              <a:t>) and David Rigau (</a:t>
            </a:r>
            <a:r>
              <a:rPr lang="en-US">
                <a:hlinkClick r:id="rId4"/>
              </a:rPr>
              <a:t>david.rigau@ersnet.org</a:t>
            </a:r>
            <a:r>
              <a:rPr lang="en-US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3854203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/>
              <a:t>Documents producing recommendations have to use GRADE 	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GB"/>
              <a:t>If you aim to make recommendations for clinical practice, you have to develop your document by conducting a systematic review, grading of the evidence and the recommendations’ strength (i.e. use the GRADE approach)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3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529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-1037" y="466971"/>
            <a:ext cx="9102867" cy="1143000"/>
          </a:xfrm>
        </p:spPr>
        <p:txBody>
          <a:bodyPr>
            <a:normAutofit/>
          </a:bodyPr>
          <a:lstStyle/>
          <a:p>
            <a:pPr indent="723900" algn="l" eaLnBrk="1" hangingPunct="1"/>
            <a:r>
              <a:rPr lang="en-GB" altLang="en-US" sz="4000" b="1"/>
              <a:t>Step 1:</a:t>
            </a:r>
            <a:r>
              <a:rPr lang="en-GB" altLang="en-US" sz="4000"/>
              <a:t> Formulate the questions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4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-1037" y="1605109"/>
            <a:ext cx="831641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23900" algn="l"/>
            <a:r>
              <a:rPr lang="en-GB" altLang="en-US" sz="4000" b="1"/>
              <a:t>Step 2: </a:t>
            </a:r>
            <a:r>
              <a:rPr lang="en-GB" altLang="en-US" sz="4000"/>
              <a:t>Select outcomes of interest and rate their importance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036" y="2757237"/>
            <a:ext cx="91028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23900" algn="l"/>
            <a:r>
              <a:rPr lang="en-GB" altLang="en-US" sz="4000" b="1"/>
              <a:t>Step 3:</a:t>
            </a:r>
            <a:r>
              <a:rPr lang="en-GB" altLang="en-US" sz="4000"/>
              <a:t> Systematic Review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3765349"/>
            <a:ext cx="91028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23900" algn="l"/>
            <a:r>
              <a:rPr lang="en-GB" altLang="en-US" sz="4000" b="1"/>
              <a:t>Step 4:</a:t>
            </a:r>
            <a:r>
              <a:rPr lang="en-GB" altLang="en-US" sz="4000"/>
              <a:t> GRADE the evidence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5022304"/>
            <a:ext cx="910286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23900" algn="l"/>
            <a:r>
              <a:rPr lang="en-GB" altLang="en-US" sz="4000" b="1"/>
              <a:t>Step 5:</a:t>
            </a:r>
            <a:r>
              <a:rPr lang="en-GB" altLang="en-US" sz="4000"/>
              <a:t> Going from evidence to recommendations	</a:t>
            </a:r>
          </a:p>
        </p:txBody>
      </p:sp>
    </p:spTree>
    <p:extLst>
      <p:ext uri="{BB962C8B-B14F-4D97-AF65-F5344CB8AC3E}">
        <p14:creationId xmlns:p14="http://schemas.microsoft.com/office/powerpoint/2010/main" val="4092003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1: Formulate the questions	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67544" y="1495325"/>
            <a:ext cx="8229600" cy="4525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GB"/>
              <a:t>Use the PICO format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5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484791" y="2420888"/>
            <a:ext cx="8650673" cy="3126546"/>
            <a:chOff x="467544" y="2780927"/>
            <a:chExt cx="8650673" cy="3126546"/>
          </a:xfrm>
        </p:grpSpPr>
        <p:sp>
          <p:nvSpPr>
            <p:cNvPr id="6" name="Rectangle 5"/>
            <p:cNvSpPr/>
            <p:nvPr/>
          </p:nvSpPr>
          <p:spPr>
            <a:xfrm>
              <a:off x="467544" y="2780927"/>
              <a:ext cx="4303712" cy="307816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4400" b="1">
                  <a:solidFill>
                    <a:srgbClr val="0070C0"/>
                  </a:solidFill>
                </a:rPr>
                <a:t>P</a:t>
              </a:r>
              <a:r>
                <a:rPr lang="en-GB" sz="4400"/>
                <a:t>opulation </a:t>
              </a:r>
            </a:p>
            <a:p>
              <a:pPr>
                <a:defRPr/>
              </a:pPr>
              <a:r>
                <a:rPr lang="en-GB" sz="4400" b="1">
                  <a:solidFill>
                    <a:srgbClr val="0070C0"/>
                  </a:solidFill>
                </a:rPr>
                <a:t>I</a:t>
              </a:r>
              <a:r>
                <a:rPr lang="en-GB" sz="4400"/>
                <a:t>ntervention </a:t>
              </a:r>
            </a:p>
            <a:p>
              <a:pPr>
                <a:defRPr/>
              </a:pPr>
              <a:r>
                <a:rPr lang="en-GB" sz="4400" b="1">
                  <a:solidFill>
                    <a:srgbClr val="0070C0"/>
                  </a:solidFill>
                </a:rPr>
                <a:t>C</a:t>
              </a:r>
              <a:r>
                <a:rPr lang="en-GB" sz="4400"/>
                <a:t>omparison</a:t>
              </a:r>
            </a:p>
            <a:p>
              <a:pPr>
                <a:defRPr/>
              </a:pPr>
              <a:r>
                <a:rPr lang="en-GB" sz="4400" b="1">
                  <a:solidFill>
                    <a:srgbClr val="0070C0"/>
                  </a:solidFill>
                </a:rPr>
                <a:t>O</a:t>
              </a:r>
              <a:r>
                <a:rPr lang="en-GB" sz="4400"/>
                <a:t>utcome</a:t>
              </a:r>
            </a:p>
            <a:p>
              <a:pPr>
                <a:defRPr/>
              </a:pPr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394263" y="2860485"/>
              <a:ext cx="5723954" cy="3046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2400"/>
                <a:t>In patients </a:t>
              </a:r>
              <a:r>
                <a:rPr lang="en-US" sz="2400">
                  <a:solidFill>
                    <a:srgbClr val="0070C0"/>
                  </a:solidFill>
                </a:rPr>
                <a:t>hospitalized</a:t>
              </a:r>
              <a:r>
                <a:rPr lang="en-US" sz="24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sz="2400">
                  <a:solidFill>
                    <a:srgbClr val="0070C0"/>
                  </a:solidFill>
                </a:rPr>
                <a:t>for COPD exacerbations </a:t>
              </a:r>
            </a:p>
            <a:p>
              <a:pPr>
                <a:defRPr/>
              </a:pPr>
              <a:r>
                <a:rPr lang="en-US" sz="2400"/>
                <a:t>is </a:t>
              </a:r>
              <a:r>
                <a:rPr lang="en-US" sz="2400">
                  <a:solidFill>
                    <a:srgbClr val="0070C0"/>
                  </a:solidFill>
                </a:rPr>
                <a:t>initial treatment with IV</a:t>
              </a:r>
              <a:r>
                <a:rPr lang="en-US" sz="2400">
                  <a:solidFill>
                    <a:srgbClr val="00B050"/>
                  </a:solidFill>
                </a:rPr>
                <a:t> </a:t>
              </a:r>
              <a:r>
                <a:rPr lang="en-US" sz="2400">
                  <a:solidFill>
                    <a:srgbClr val="0070C0"/>
                  </a:solidFill>
                </a:rPr>
                <a:t>corticosteroids</a:t>
              </a:r>
            </a:p>
            <a:p>
              <a:pPr>
                <a:defRPr/>
              </a:pPr>
              <a:r>
                <a:rPr lang="en-US" sz="2400">
                  <a:solidFill>
                    <a:srgbClr val="00B050"/>
                  </a:solidFill>
                </a:rPr>
                <a:t> </a:t>
              </a:r>
            </a:p>
            <a:p>
              <a:pPr>
                <a:defRPr/>
              </a:pPr>
              <a:r>
                <a:rPr lang="en-US" sz="2400"/>
                <a:t>compared to </a:t>
              </a:r>
              <a:r>
                <a:rPr lang="en-US" sz="2400">
                  <a:solidFill>
                    <a:srgbClr val="0070C0"/>
                  </a:solidFill>
                </a:rPr>
                <a:t>oral corticosteroids </a:t>
              </a:r>
            </a:p>
            <a:p>
              <a:pPr>
                <a:defRPr/>
              </a:pPr>
              <a:endParaRPr lang="en-US" sz="2400">
                <a:solidFill>
                  <a:schemeClr val="accent6">
                    <a:lumMod val="50000"/>
                  </a:schemeClr>
                </a:solidFill>
              </a:endParaRPr>
            </a:p>
            <a:p>
              <a:pPr>
                <a:defRPr/>
              </a:pPr>
              <a:r>
                <a:rPr lang="en-US" sz="2400">
                  <a:solidFill>
                    <a:srgbClr val="0070C0"/>
                  </a:solidFill>
                </a:rPr>
                <a:t>better</a:t>
              </a:r>
              <a:r>
                <a:rPr lang="en-US" sz="2400">
                  <a:solidFill>
                    <a:srgbClr val="7030A0"/>
                  </a:solidFill>
                </a:rPr>
                <a:t> </a:t>
              </a:r>
              <a:r>
                <a:rPr lang="en-US" sz="2400"/>
                <a:t>(e.g. reduction in length of hospital stay)?</a:t>
              </a:r>
              <a:endParaRPr lang="en-GB" sz="2400"/>
            </a:p>
          </p:txBody>
        </p:sp>
      </p:grpSp>
    </p:spTree>
    <p:extLst>
      <p:ext uri="{BB962C8B-B14F-4D97-AF65-F5344CB8AC3E}">
        <p14:creationId xmlns:p14="http://schemas.microsoft.com/office/powerpoint/2010/main" val="3109996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1: Formulate the questions	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GB"/>
              <a:t>Restrict the number of questions (about 7)</a:t>
            </a:r>
          </a:p>
          <a:p>
            <a:pPr>
              <a:defRPr/>
            </a:pPr>
            <a:r>
              <a:rPr lang="en-GB"/>
              <a:t>Each PICO question will result in one recommendation</a:t>
            </a:r>
          </a:p>
          <a:p>
            <a:pPr>
              <a:defRPr/>
            </a:pPr>
            <a:r>
              <a:rPr lang="en-GB"/>
              <a:t>No PICO question, no recommendation!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6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0835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2: Select outcomes of interest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GB"/>
              <a:t>Select outcomes for each PICO question </a:t>
            </a:r>
            <a:r>
              <a:rPr lang="en-GB" i="1"/>
              <a:t>before</a:t>
            </a:r>
            <a:r>
              <a:rPr lang="en-GB"/>
              <a:t> conducting the literature review</a:t>
            </a:r>
          </a:p>
          <a:p>
            <a:pPr>
              <a:defRPr/>
            </a:pPr>
            <a:r>
              <a:rPr lang="en-GB"/>
              <a:t>Outcomes should be importance driven and not evidence driven</a:t>
            </a:r>
          </a:p>
          <a:p>
            <a:pPr>
              <a:defRPr/>
            </a:pPr>
            <a:r>
              <a:rPr lang="en-GB"/>
              <a:t>Select outcomes that are important to patients and important for clinicians decision-making</a:t>
            </a:r>
          </a:p>
          <a:p>
            <a:pPr>
              <a:defRPr/>
            </a:pPr>
            <a:r>
              <a:rPr lang="en-GB"/>
              <a:t>Avoid surrogate outcomes (for example biomarkers)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7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1444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2: Rate outcome importance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 sz="2800"/>
              <a:t>Rate the importance of the selected outcomes </a:t>
            </a:r>
            <a:r>
              <a:rPr lang="en-GB" sz="2800" i="1"/>
              <a:t>before</a:t>
            </a:r>
            <a:r>
              <a:rPr lang="en-GB" sz="2800"/>
              <a:t> conducting the literature review</a:t>
            </a:r>
          </a:p>
          <a:p>
            <a:pPr>
              <a:defRPr/>
            </a:pPr>
            <a:r>
              <a:rPr lang="en-GB" sz="2800"/>
              <a:t>How important is each outcome for decision making? </a:t>
            </a:r>
            <a:r>
              <a:rPr lang="en-GB" sz="2800">
                <a:sym typeface="Wingdings" pitchFamily="2" charset="2"/>
              </a:rPr>
              <a:t></a:t>
            </a:r>
            <a:r>
              <a:rPr lang="en-GB" sz="2800"/>
              <a:t>Not important, important, of critical importance</a:t>
            </a:r>
          </a:p>
          <a:p>
            <a:pPr>
              <a:defRPr/>
            </a:pPr>
            <a:r>
              <a:rPr lang="en-GB" sz="2800"/>
              <a:t>Suggested rating scale: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8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Diagram 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4678" b="-146931"/>
          <a:stretch>
            <a:fillRect/>
          </a:stretch>
        </p:blipFill>
        <p:spPr>
          <a:xfrm>
            <a:off x="1259632" y="3025525"/>
            <a:ext cx="6263556" cy="351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10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/>
              <a:t>Step 3: Systematic Review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/>
              <a:t>Pragmatic literature search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Search for recent, well-conducted systematic reviews and build up on them </a:t>
            </a:r>
          </a:p>
          <a:p>
            <a:pPr lvl="1">
              <a:defRPr/>
            </a:pPr>
            <a:r>
              <a:rPr lang="en-GB">
                <a:latin typeface="Calibri" pitchFamily="34" charset="0"/>
              </a:rPr>
              <a:t>Search main database(s) only</a:t>
            </a:r>
          </a:p>
          <a:p>
            <a:pPr lvl="2">
              <a:defRPr/>
            </a:pPr>
            <a:r>
              <a:rPr lang="en-GB">
                <a:latin typeface="Calibri" pitchFamily="34" charset="0"/>
              </a:rPr>
              <a:t>MEDLINE</a:t>
            </a:r>
          </a:p>
          <a:p>
            <a:pPr lvl="2">
              <a:defRPr/>
            </a:pPr>
            <a:r>
              <a:rPr lang="en-GB">
                <a:latin typeface="Calibri" pitchFamily="34" charset="0"/>
              </a:rPr>
              <a:t>Consider including CENTRAL (</a:t>
            </a:r>
            <a:r>
              <a:rPr lang="en-US">
                <a:latin typeface="Calibri" pitchFamily="34" charset="0"/>
              </a:rPr>
              <a:t>Cochrane Central Register of Controlled Trials</a:t>
            </a:r>
            <a:r>
              <a:rPr lang="en-GB">
                <a:latin typeface="Calibri" pitchFamily="34" charset="0"/>
              </a:rPr>
              <a:t>) or EMBASE</a:t>
            </a:r>
          </a:p>
          <a:p>
            <a:pPr lvl="1"/>
            <a:r>
              <a:rPr lang="en-GB">
                <a:latin typeface="Calibri" pitchFamily="34" charset="0"/>
              </a:rPr>
              <a:t>One assessor (no need of double reading of all references)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293E8-FCFB-4F0A-A77C-65882777715F}" type="slidenum">
              <a:rPr lang="en-GB"/>
              <a:pPr>
                <a:defRPr/>
              </a:pPr>
              <a:t>9</a:t>
            </a:fld>
            <a:endParaRPr lang="en-GB"/>
          </a:p>
        </p:txBody>
      </p:sp>
      <p:pic>
        <p:nvPicPr>
          <p:cNvPr id="2052" name="Picture 3" descr="ERS_Logo_Color_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530" y="6244434"/>
            <a:ext cx="27003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3057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1038</Words>
  <Application>Microsoft Office PowerPoint</Application>
  <PresentationFormat>On-screen Show (4:3)</PresentationFormat>
  <Paragraphs>160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Office Theme</vt:lpstr>
      <vt:lpstr>Using the GRADE approach for Guideline Development</vt:lpstr>
      <vt:lpstr>Before starting….</vt:lpstr>
      <vt:lpstr>Documents producing recommendations have to use GRADE  </vt:lpstr>
      <vt:lpstr>Step 1: Formulate the questions </vt:lpstr>
      <vt:lpstr>Step 1: Formulate the questions </vt:lpstr>
      <vt:lpstr>Step 1: Formulate the questions </vt:lpstr>
      <vt:lpstr>Step 2: Select outcomes of interest</vt:lpstr>
      <vt:lpstr>Step 2: Rate outcome importance</vt:lpstr>
      <vt:lpstr>Step 3: Systematic Review</vt:lpstr>
      <vt:lpstr>Step 3: Systematic Review</vt:lpstr>
      <vt:lpstr>Step 4: GRADE the evidence</vt:lpstr>
      <vt:lpstr>Step 4: GRADE the evidence</vt:lpstr>
      <vt:lpstr>Step 4: GRADE the evidence</vt:lpstr>
      <vt:lpstr>Step 4: GRADE the evidence Risk of bias</vt:lpstr>
      <vt:lpstr>Step 4: GRADE the evidence Indirectness </vt:lpstr>
      <vt:lpstr>Step 4: GRADE the evidence Inconsistency </vt:lpstr>
      <vt:lpstr>Step 4: GRADE the evidence Imprecision </vt:lpstr>
      <vt:lpstr>Step 4: GRADE the evidence Publication bias </vt:lpstr>
      <vt:lpstr>Step 4: GRADE the evidence  </vt:lpstr>
      <vt:lpstr>Step 4: GRADE the evidence</vt:lpstr>
      <vt:lpstr>Step 5: Going from evidence to recommendations </vt:lpstr>
      <vt:lpstr>Step 5: Going from evidence to recommendations </vt:lpstr>
      <vt:lpstr>Need more help?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GRADE approach for Guideline Development</dc:title>
  <dc:creator>Tonia, Thomai (ISPM)</dc:creator>
  <cp:lastModifiedBy>Tonia, Thomai (ISPM)</cp:lastModifiedBy>
  <cp:revision>2</cp:revision>
  <dcterms:modified xsi:type="dcterms:W3CDTF">2016-12-20T12:11:35Z</dcterms:modified>
</cp:coreProperties>
</file>